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71" r:id="rId12"/>
    <p:sldId id="272" r:id="rId13"/>
    <p:sldId id="273" r:id="rId14"/>
    <p:sldId id="274" r:id="rId15"/>
    <p:sldId id="276" r:id="rId16"/>
    <p:sldId id="277" r:id="rId17"/>
    <p:sldId id="278" r:id="rId18"/>
    <p:sldId id="279" r:id="rId19"/>
    <p:sldId id="275" r:id="rId20"/>
    <p:sldId id="280" r:id="rId21"/>
    <p:sldId id="281" r:id="rId22"/>
    <p:sldId id="267" r:id="rId23"/>
    <p:sldId id="268" r:id="rId24"/>
    <p:sldId id="269" r:id="rId25"/>
    <p:sldId id="270"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014C-B229-4EAD-A7B0-DEA9965F073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B014C-B229-4EAD-A7B0-DEA9965F07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B014C-B229-4EAD-A7B0-DEA9965F07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43FA3D-C465-4CEB-955B-794E8BED395E}" type="datetimeFigureOut">
              <a:rPr lang="en-US" smtClean="0"/>
              <a:pPr/>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B014C-B229-4EAD-A7B0-DEA9965F073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E43FA3D-C465-4CEB-955B-794E8BED395E}" type="datetimeFigureOut">
              <a:rPr lang="en-US" smtClean="0"/>
              <a:pPr/>
              <a:t>12/28/2019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02B014C-B229-4EAD-A7B0-DEA9965F07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E43FA3D-C465-4CEB-955B-794E8BED395E}" type="datetimeFigureOut">
              <a:rPr lang="en-US" smtClean="0"/>
              <a:pPr/>
              <a:t>12/28/2019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02B014C-B229-4EAD-A7B0-DEA9965F07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105400"/>
            <a:ext cx="8077200" cy="1371600"/>
          </a:xfrm>
        </p:spPr>
        <p:txBody>
          <a:bodyPr>
            <a:noAutofit/>
          </a:bodyPr>
          <a:lstStyle/>
          <a:p>
            <a:pPr algn="r"/>
            <a:r>
              <a:rPr lang="en-US" sz="2400" dirty="0" err="1" smtClean="0"/>
              <a:t>Dr.SUJA.S.P</a:t>
            </a:r>
            <a:r>
              <a:rPr lang="en-US" sz="2400" dirty="0" smtClean="0"/>
              <a:t>, M.D.(</a:t>
            </a:r>
            <a:r>
              <a:rPr lang="en-US" sz="2400" dirty="0" err="1" smtClean="0"/>
              <a:t>Hom</a:t>
            </a:r>
            <a:r>
              <a:rPr lang="en-US" sz="2400" dirty="0" smtClean="0"/>
              <a:t>)</a:t>
            </a:r>
            <a:br>
              <a:rPr lang="en-US" sz="2400" dirty="0" smtClean="0"/>
            </a:br>
            <a:r>
              <a:rPr lang="en-US" sz="2400" dirty="0" err="1" smtClean="0"/>
              <a:t>Asst.Professor</a:t>
            </a:r>
            <a:r>
              <a:rPr lang="en-US" sz="2400" dirty="0" smtClean="0"/>
              <a:t>, Department of Repertory</a:t>
            </a:r>
            <a:br>
              <a:rPr lang="en-US" sz="2400" dirty="0" smtClean="0"/>
            </a:br>
            <a:r>
              <a:rPr lang="en-US" sz="2400" dirty="0" err="1" smtClean="0"/>
              <a:t>Sarada</a:t>
            </a:r>
            <a:r>
              <a:rPr lang="en-US" sz="2400" dirty="0" smtClean="0"/>
              <a:t> Krishna Homoeopathic Medical College,</a:t>
            </a:r>
            <a:br>
              <a:rPr lang="en-US" sz="2400" dirty="0" smtClean="0"/>
            </a:br>
            <a:r>
              <a:rPr lang="en-US" sz="2400" dirty="0" err="1" smtClean="0"/>
              <a:t>Kulasekharam</a:t>
            </a:r>
            <a:r>
              <a:rPr lang="en-US" sz="2400" dirty="0" smtClean="0"/>
              <a:t>.</a:t>
            </a:r>
            <a:endParaRPr lang="en-US" sz="2400" dirty="0"/>
          </a:p>
        </p:txBody>
      </p:sp>
      <p:sp>
        <p:nvSpPr>
          <p:cNvPr id="5" name="Subtitle 4"/>
          <p:cNvSpPr>
            <a:spLocks noGrp="1"/>
          </p:cNvSpPr>
          <p:nvPr>
            <p:ph type="subTitle" idx="1"/>
          </p:nvPr>
        </p:nvSpPr>
        <p:spPr>
          <a:xfrm>
            <a:off x="304800" y="1167384"/>
            <a:ext cx="6629400" cy="1499616"/>
          </a:xfrm>
        </p:spPr>
        <p:txBody>
          <a:bodyPr>
            <a:noAutofit/>
          </a:bodyPr>
          <a:lstStyle/>
          <a:p>
            <a:r>
              <a:rPr lang="en-US" sz="4000" b="1" dirty="0">
                <a:solidFill>
                  <a:srgbClr val="FFFF00"/>
                </a:solidFill>
              </a:rPr>
              <a:t>Repertory of </a:t>
            </a:r>
            <a:r>
              <a:rPr lang="en-US" sz="4000" b="1" dirty="0" err="1">
                <a:solidFill>
                  <a:srgbClr val="FFFF00"/>
                </a:solidFill>
              </a:rPr>
              <a:t>Herings</a:t>
            </a:r>
            <a:r>
              <a:rPr lang="en-US" sz="4000" b="1" dirty="0">
                <a:solidFill>
                  <a:srgbClr val="FFFF00"/>
                </a:solidFill>
              </a:rPr>
              <a:t> Guiding Symptoms of Our </a:t>
            </a:r>
            <a:r>
              <a:rPr lang="en-US" sz="4000" b="1" dirty="0" err="1">
                <a:solidFill>
                  <a:srgbClr val="FFFF00"/>
                </a:solidFill>
              </a:rPr>
              <a:t>Materia</a:t>
            </a:r>
            <a:r>
              <a:rPr lang="en-US" sz="4000" b="1" dirty="0">
                <a:solidFill>
                  <a:srgbClr val="FFFF00"/>
                </a:solidFill>
              </a:rPr>
              <a:t> </a:t>
            </a:r>
            <a:r>
              <a:rPr lang="en-US" sz="4000" b="1" dirty="0" err="1">
                <a:solidFill>
                  <a:srgbClr val="FFFF00"/>
                </a:solidFill>
              </a:rPr>
              <a:t>Medica</a:t>
            </a:r>
            <a:r>
              <a:rPr lang="en-US" sz="4000" b="1" dirty="0">
                <a:solidFill>
                  <a:srgbClr val="FFFF00"/>
                </a:solidFill>
              </a:rPr>
              <a:t>-</a:t>
            </a:r>
            <a:br>
              <a:rPr lang="en-US" sz="4000" b="1" dirty="0">
                <a:solidFill>
                  <a:srgbClr val="FFFF00"/>
                </a:solidFill>
              </a:rPr>
            </a:br>
            <a:r>
              <a:rPr lang="en-US" sz="4000" b="1" dirty="0">
                <a:solidFill>
                  <a:srgbClr val="FFFF00"/>
                </a:solidFill>
              </a:rPr>
              <a:t> Calvin B. </a:t>
            </a:r>
            <a:r>
              <a:rPr lang="en-US" sz="4000" b="1" dirty="0" err="1">
                <a:solidFill>
                  <a:srgbClr val="FFFF00"/>
                </a:solidFill>
              </a:rPr>
              <a:t>Knerr</a:t>
            </a:r>
            <a:r>
              <a:rPr lang="en-US" sz="4000" b="1" dirty="0">
                <a:solidFill>
                  <a:srgbClr val="FFFF00"/>
                </a:solidFill>
              </a:rPr>
              <a:t> </a:t>
            </a:r>
            <a:endParaRPr lang="en-IN" sz="4000" b="1" dirty="0">
              <a:solidFill>
                <a:srgbClr val="FFFF00"/>
              </a:solidFill>
            </a:endParaRPr>
          </a:p>
        </p:txBody>
      </p:sp>
      <p:pic>
        <p:nvPicPr>
          <p:cNvPr id="4" name="Picture 3" descr="repertory-of-hering-s-guiding-symptoms-of-our-materia-medica-400x400-imaeak29krafhwt7.jpeg"/>
          <p:cNvPicPr>
            <a:picLocks noChangeAspect="1"/>
          </p:cNvPicPr>
          <p:nvPr/>
        </p:nvPicPr>
        <p:blipFill>
          <a:blip r:embed="rId2" cstate="print"/>
          <a:stretch>
            <a:fillRect/>
          </a:stretch>
        </p:blipFill>
        <p:spPr>
          <a:xfrm>
            <a:off x="6477000" y="838200"/>
            <a:ext cx="2400300" cy="32004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Remedies that are present in </a:t>
            </a:r>
            <a:r>
              <a:rPr lang="en-US" dirty="0" err="1" smtClean="0"/>
              <a:t>knerr</a:t>
            </a:r>
            <a:r>
              <a:rPr lang="en-US" dirty="0" smtClean="0"/>
              <a:t> repertory but missing in guiding symptoms are :</a:t>
            </a:r>
          </a:p>
          <a:p>
            <a:r>
              <a:rPr lang="en-US" dirty="0" smtClean="0"/>
              <a:t>1.Aurantium</a:t>
            </a:r>
          </a:p>
          <a:p>
            <a:r>
              <a:rPr lang="en-US" dirty="0" smtClean="0"/>
              <a:t>2.Polyporu </a:t>
            </a:r>
            <a:r>
              <a:rPr lang="en-US" dirty="0" err="1" smtClean="0"/>
              <a:t>off.,Boletus</a:t>
            </a:r>
            <a:r>
              <a:rPr lang="en-US" dirty="0" smtClean="0"/>
              <a:t> </a:t>
            </a:r>
            <a:r>
              <a:rPr lang="en-US" dirty="0" err="1" smtClean="0"/>
              <a:t>laricis,Agaricus</a:t>
            </a:r>
            <a:r>
              <a:rPr lang="en-US" dirty="0" smtClean="0"/>
              <a:t> </a:t>
            </a:r>
            <a:r>
              <a:rPr lang="en-US" dirty="0" err="1" smtClean="0"/>
              <a:t>laricus</a:t>
            </a:r>
            <a:endParaRPr lang="en-US" dirty="0" smtClean="0"/>
          </a:p>
          <a:p>
            <a:r>
              <a:rPr lang="en-US" dirty="0" smtClean="0"/>
              <a:t>3.Castoreum </a:t>
            </a:r>
            <a:r>
              <a:rPr lang="en-US" dirty="0" err="1" smtClean="0"/>
              <a:t>muscovitum</a:t>
            </a:r>
            <a:endParaRPr lang="en-US" dirty="0" smtClean="0"/>
          </a:p>
          <a:p>
            <a:r>
              <a:rPr lang="en-US" dirty="0" smtClean="0"/>
              <a:t>4.Euphrasia off.</a:t>
            </a:r>
          </a:p>
          <a:p>
            <a:r>
              <a:rPr lang="en-US" dirty="0" smtClean="0"/>
              <a:t>5.Euphorbium</a:t>
            </a:r>
          </a:p>
          <a:p>
            <a:r>
              <a:rPr lang="en-US" dirty="0" smtClean="0"/>
              <a:t>6.Hydrocotyle </a:t>
            </a:r>
          </a:p>
          <a:p>
            <a:r>
              <a:rPr lang="en-US" dirty="0" smtClean="0"/>
              <a:t>7.Illicum </a:t>
            </a:r>
            <a:r>
              <a:rPr lang="en-US" dirty="0" err="1" smtClean="0"/>
              <a:t>anisatum</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 :   </a:t>
            </a:r>
            <a:endParaRPr lang="en-US" dirty="0"/>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The order of arrangement, followed in the compilation of this repertory is the one inaugurated by Hahnemann, developed, perfected and used by </a:t>
            </a:r>
            <a:r>
              <a:rPr lang="en-US" dirty="0" err="1" smtClean="0"/>
              <a:t>Hering</a:t>
            </a:r>
            <a:r>
              <a:rPr lang="en-US" dirty="0" smtClean="0"/>
              <a:t> through out his entire </a:t>
            </a:r>
            <a:r>
              <a:rPr lang="en-US" dirty="0" err="1" smtClean="0"/>
              <a:t>materia</a:t>
            </a:r>
            <a:r>
              <a:rPr lang="en-US" dirty="0" smtClean="0"/>
              <a:t> </a:t>
            </a:r>
            <a:r>
              <a:rPr lang="en-US" dirty="0" err="1" smtClean="0"/>
              <a:t>medica</a:t>
            </a:r>
            <a:r>
              <a:rPr lang="en-US" dirty="0" smtClean="0"/>
              <a:t> work viz.: the anatomical or regional division into 48 chapters.  </a:t>
            </a:r>
          </a:p>
          <a:p>
            <a:endParaRPr lang="en-US" dirty="0" smtClean="0"/>
          </a:p>
          <a:p>
            <a:r>
              <a:rPr lang="en-US" dirty="0" smtClean="0"/>
              <a:t>Each chapter is alphabetically divided into sections and rubrics sufficient to allow full scope for analysis of the matter contained there in without destroying consistency as a whole.  </a:t>
            </a:r>
          </a:p>
          <a:p>
            <a:pPr>
              <a:buNone/>
            </a:pPr>
            <a:endParaRPr lang="en-US" dirty="0" smtClean="0"/>
          </a:p>
          <a:p>
            <a:r>
              <a:rPr lang="en-US" dirty="0" smtClean="0"/>
              <a:t>  The division of the page into double columns is deemed most convenient for the eye and is most advantageous to economy of space.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r>
              <a:rPr lang="en-US" dirty="0" smtClean="0"/>
              <a:t>The section word is repeated down the column in preference to the customary ----, which like all marks of abbreviation, ciphers, signs etc are apt to become confusing and are not as space saving as might be supposed.  </a:t>
            </a:r>
          </a:p>
          <a:p>
            <a:pPr>
              <a:buNone/>
            </a:pPr>
            <a:r>
              <a:rPr lang="en-US" dirty="0" smtClean="0"/>
              <a:t/>
            </a:r>
            <a:br>
              <a:rPr lang="en-US" dirty="0" smtClean="0"/>
            </a:br>
            <a:r>
              <a:rPr lang="en-US" dirty="0" smtClean="0"/>
              <a:t>For </a:t>
            </a:r>
            <a:r>
              <a:rPr lang="en-US" dirty="0" err="1" smtClean="0"/>
              <a:t>eg</a:t>
            </a:r>
            <a:r>
              <a:rPr lang="en-US" dirty="0" smtClean="0"/>
              <a:t> : Chapter Nose - </a:t>
            </a:r>
            <a:r>
              <a:rPr lang="en-US" dirty="0" err="1" smtClean="0"/>
              <a:t>Coryza</a:t>
            </a:r>
            <a:r>
              <a:rPr lang="en-US" dirty="0" smtClean="0"/>
              <a:t> </a:t>
            </a:r>
            <a:br>
              <a:rPr lang="en-US" dirty="0" smtClean="0"/>
            </a:br>
            <a:r>
              <a:rPr lang="en-US" dirty="0" err="1" smtClean="0"/>
              <a:t>Coryza</a:t>
            </a:r>
            <a:r>
              <a:rPr lang="en-US" dirty="0" smtClean="0"/>
              <a:t> Acrid </a:t>
            </a:r>
            <a:br>
              <a:rPr lang="en-US" dirty="0" smtClean="0"/>
            </a:br>
            <a:r>
              <a:rPr lang="en-US" dirty="0" err="1" smtClean="0"/>
              <a:t>Coryza</a:t>
            </a:r>
            <a:r>
              <a:rPr lang="en-US" dirty="0" smtClean="0"/>
              <a:t> </a:t>
            </a:r>
            <a:r>
              <a:rPr lang="en-US" dirty="0" err="1" smtClean="0"/>
              <a:t>albuminous</a:t>
            </a:r>
            <a:r>
              <a:rPr lang="en-US" dirty="0" smtClean="0"/>
              <a:t> etc. </a:t>
            </a:r>
          </a:p>
          <a:p>
            <a:pPr>
              <a:buNone/>
            </a:pPr>
            <a:r>
              <a:rPr lang="en-US" dirty="0" smtClean="0"/>
              <a:t/>
            </a:r>
            <a:br>
              <a:rPr lang="en-US" dirty="0" smtClean="0"/>
            </a:br>
            <a:r>
              <a:rPr lang="en-US" dirty="0" smtClean="0"/>
              <a:t>The words right and left, better and worse etc, to avoid possible error, is printed out in full.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 rubric word ' or heading to each paragraph, ( </a:t>
            </a:r>
            <a:r>
              <a:rPr lang="en-US" dirty="0" err="1" smtClean="0"/>
              <a:t>eg</a:t>
            </a:r>
            <a:r>
              <a:rPr lang="en-US" dirty="0" smtClean="0"/>
              <a:t> - </a:t>
            </a:r>
            <a:r>
              <a:rPr lang="en-US" dirty="0" err="1" smtClean="0"/>
              <a:t>Coryza</a:t>
            </a:r>
            <a:r>
              <a:rPr lang="en-US" dirty="0" smtClean="0"/>
              <a:t> Acrid : ) printed in somewhat bolder and blacker type and followed by a : ( colon )  applies to each symptom in the paragraph, that is the black letter word is to be mentally repeated for every sentence rounded with a semicolon. It will be observed that the symptoms under each rubric follow in alphabetic order.</a:t>
            </a:r>
          </a:p>
          <a:p>
            <a:pPr>
              <a:buNone/>
            </a:pPr>
            <a:endParaRPr lang="en-US" dirty="0" smtClean="0"/>
          </a:p>
          <a:p>
            <a:r>
              <a:rPr lang="en-US" dirty="0" err="1" smtClean="0"/>
              <a:t>Eg</a:t>
            </a:r>
            <a:r>
              <a:rPr lang="en-US" dirty="0" smtClean="0"/>
              <a:t>: </a:t>
            </a:r>
            <a:r>
              <a:rPr lang="en-US" dirty="0" err="1" smtClean="0"/>
              <a:t>Coryza</a:t>
            </a:r>
            <a:r>
              <a:rPr lang="en-US" dirty="0" smtClean="0"/>
              <a:t> Bloody : Act sp, 11 </a:t>
            </a:r>
            <a:r>
              <a:rPr lang="en-US" dirty="0" err="1" smtClean="0"/>
              <a:t>Ailan</a:t>
            </a:r>
            <a:r>
              <a:rPr lang="en-US" dirty="0" smtClean="0"/>
              <a:t> …… 1 </a:t>
            </a:r>
            <a:r>
              <a:rPr lang="en-US" dirty="0" err="1" smtClean="0"/>
              <a:t>sulp</a:t>
            </a:r>
            <a:r>
              <a:rPr lang="en-US" dirty="0" smtClean="0"/>
              <a:t>; when blowing </a:t>
            </a:r>
            <a:br>
              <a:rPr lang="en-US" dirty="0" smtClean="0"/>
            </a:br>
            <a:r>
              <a:rPr lang="en-US" dirty="0" smtClean="0"/>
              <a:t>11 </a:t>
            </a:r>
            <a:r>
              <a:rPr lang="en-US" dirty="0" err="1" smtClean="0"/>
              <a:t>calad</a:t>
            </a:r>
            <a:r>
              <a:rPr lang="en-US" dirty="0" smtClean="0"/>
              <a:t>, </a:t>
            </a:r>
            <a:r>
              <a:rPr lang="en-US" dirty="0" err="1" smtClean="0"/>
              <a:t>carbo</a:t>
            </a:r>
            <a:r>
              <a:rPr lang="en-US" dirty="0" smtClean="0"/>
              <a:t> acid.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Gradation of remedies</a:t>
            </a:r>
            <a:endParaRPr lang="en-US" dirty="0"/>
          </a:p>
        </p:txBody>
      </p:sp>
      <p:sp>
        <p:nvSpPr>
          <p:cNvPr id="3" name="Content Placeholder 2"/>
          <p:cNvSpPr>
            <a:spLocks noGrp="1"/>
          </p:cNvSpPr>
          <p:nvPr>
            <p:ph idx="1"/>
          </p:nvPr>
        </p:nvSpPr>
        <p:spPr>
          <a:xfrm>
            <a:off x="457200" y="1775191"/>
            <a:ext cx="8229600" cy="5082809"/>
          </a:xfrm>
        </p:spPr>
        <p:txBody>
          <a:bodyPr>
            <a:normAutofit fontScale="70000" lnSpcReduction="20000"/>
          </a:bodyPr>
          <a:lstStyle/>
          <a:p>
            <a:r>
              <a:rPr lang="en-US" b="1" dirty="0" smtClean="0"/>
              <a:t>There are four marks of distinction: - </a:t>
            </a:r>
            <a:r>
              <a:rPr lang="en-US" dirty="0" smtClean="0"/>
              <a:t>1, 11</a:t>
            </a:r>
            <a:r>
              <a:rPr lang="en-US" b="1" dirty="0" smtClean="0"/>
              <a:t>, 1 , 11 </a:t>
            </a:r>
            <a:r>
              <a:rPr lang="en-US" dirty="0" smtClean="0"/>
              <a:t>have the significance as set down in guiding symptoms. </a:t>
            </a:r>
          </a:p>
          <a:p>
            <a:pPr>
              <a:buNone/>
            </a:pPr>
            <a:r>
              <a:rPr lang="en-US" dirty="0" smtClean="0"/>
              <a:t/>
            </a:r>
            <a:br>
              <a:rPr lang="en-US" dirty="0" smtClean="0"/>
            </a:br>
            <a:r>
              <a:rPr lang="en-US" dirty="0" smtClean="0"/>
              <a:t>1 -- the lowest, a single light line, designating an occasionally confirmed symptom </a:t>
            </a:r>
          </a:p>
          <a:p>
            <a:pPr>
              <a:buNone/>
            </a:pPr>
            <a:r>
              <a:rPr lang="en-US" dirty="0" smtClean="0"/>
              <a:t/>
            </a:r>
            <a:br>
              <a:rPr lang="en-US" dirty="0" smtClean="0"/>
            </a:br>
            <a:r>
              <a:rPr lang="en-US" dirty="0" smtClean="0"/>
              <a:t>11 -- a double light line, a symptom more frequently confirmed, or if or but once confirmed strictly in character with the genius of the remedy. </a:t>
            </a:r>
          </a:p>
          <a:p>
            <a:pPr>
              <a:buNone/>
            </a:pPr>
            <a:r>
              <a:rPr lang="en-US" dirty="0" smtClean="0"/>
              <a:t/>
            </a:r>
            <a:br>
              <a:rPr lang="en-US" dirty="0" smtClean="0"/>
            </a:br>
            <a:r>
              <a:rPr lang="en-US" b="1" dirty="0" smtClean="0"/>
              <a:t>1 </a:t>
            </a:r>
            <a:r>
              <a:rPr lang="en-US" dirty="0" smtClean="0"/>
              <a:t>-- a single heavy line, symptom verified by cures. </a:t>
            </a:r>
          </a:p>
          <a:p>
            <a:pPr>
              <a:buNone/>
            </a:pPr>
            <a:r>
              <a:rPr lang="en-US" dirty="0" smtClean="0"/>
              <a:t/>
            </a:r>
            <a:br>
              <a:rPr lang="en-US" dirty="0" smtClean="0"/>
            </a:br>
            <a:r>
              <a:rPr lang="en-US" b="1" dirty="0" smtClean="0"/>
              <a:t>11 </a:t>
            </a:r>
            <a:r>
              <a:rPr lang="en-US" dirty="0" smtClean="0"/>
              <a:t>-- a double heavy line, symptom repeatedly verified </a:t>
            </a:r>
          </a:p>
          <a:p>
            <a:pPr>
              <a:buNone/>
            </a:pPr>
            <a:endParaRPr lang="en-US" b="1" dirty="0" smtClean="0"/>
          </a:p>
          <a:p>
            <a:pPr>
              <a:buNone/>
            </a:pPr>
            <a:r>
              <a:rPr lang="en-US" b="1" dirty="0" smtClean="0"/>
              <a:t>These degree marks tallies in the main with the four styles of type used by </a:t>
            </a:r>
            <a:r>
              <a:rPr lang="en-US" b="1" dirty="0" err="1" smtClean="0"/>
              <a:t>Boenninghausen</a:t>
            </a:r>
            <a:r>
              <a:rPr lang="en-US" b="1" dirty="0" smtClean="0"/>
              <a:t> in his repertory.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used </a:t>
            </a:r>
            <a:endParaRPr lang="en-US" dirty="0"/>
          </a:p>
        </p:txBody>
      </p:sp>
      <p:sp>
        <p:nvSpPr>
          <p:cNvPr id="3" name="Content Placeholder 2"/>
          <p:cNvSpPr>
            <a:spLocks noGrp="1"/>
          </p:cNvSpPr>
          <p:nvPr>
            <p:ph idx="1"/>
          </p:nvPr>
        </p:nvSpPr>
        <p:spPr>
          <a:xfrm>
            <a:off x="457200" y="1775191"/>
            <a:ext cx="8229600" cy="5082809"/>
          </a:xfrm>
        </p:spPr>
        <p:txBody>
          <a:bodyPr>
            <a:normAutofit fontScale="85000" lnSpcReduction="10000"/>
          </a:bodyPr>
          <a:lstStyle/>
          <a:p>
            <a:r>
              <a:rPr lang="en-US" dirty="0" smtClean="0"/>
              <a:t> </a:t>
            </a:r>
            <a:r>
              <a:rPr lang="en-US" sz="3500" b="1" dirty="0" smtClean="0"/>
              <a:t>θ</a:t>
            </a:r>
            <a:r>
              <a:rPr lang="en-US" dirty="0" smtClean="0"/>
              <a:t> -- the Greek "theta" standing between the cured symptom and the pathological condition, or the physiological general state, throughout the guiding symptom, is dispensed with there, mainly for the purpose of economizing space, by enclosing the pathological or physiological term in parenthesis; it is to be remembered that the presence of the term by no means shuts out the usefulness of the symptom in other forms of disease..  </a:t>
            </a:r>
          </a:p>
          <a:p>
            <a:endParaRPr lang="en-US" dirty="0" smtClean="0"/>
          </a:p>
          <a:p>
            <a:r>
              <a:rPr lang="en-US" b="1" dirty="0" err="1" smtClean="0"/>
              <a:t>Eg</a:t>
            </a:r>
            <a:r>
              <a:rPr lang="en-US" b="1" dirty="0" smtClean="0"/>
              <a:t>: Mind and disposition – (insanity),(hydrophobia)</a:t>
            </a:r>
          </a:p>
          <a:p>
            <a:pPr>
              <a:buNone/>
            </a:pPr>
            <a:r>
              <a:rPr lang="en-US" dirty="0" smtClean="0"/>
              <a:t>                                                                               ---Page no :17</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b="1" dirty="0" smtClean="0"/>
              <a:t>:</a:t>
            </a:r>
            <a:r>
              <a:rPr lang="en-US" dirty="0" smtClean="0"/>
              <a:t> -- the perpendicular dotted line , marks observation taken from the old school such as harmonize with our law of cure. </a:t>
            </a:r>
          </a:p>
          <a:p>
            <a:pPr>
              <a:buNone/>
            </a:pPr>
            <a:endParaRPr lang="en-US" dirty="0" smtClean="0"/>
          </a:p>
          <a:p>
            <a:r>
              <a:rPr lang="en-US" b="1" dirty="0" err="1" smtClean="0"/>
              <a:t>Eg</a:t>
            </a:r>
            <a:r>
              <a:rPr lang="en-US" b="1" dirty="0" smtClean="0"/>
              <a:t> : </a:t>
            </a:r>
            <a:r>
              <a:rPr lang="en-US" dirty="0" smtClean="0"/>
              <a:t>Nose – </a:t>
            </a:r>
            <a:r>
              <a:rPr lang="en-US" dirty="0" err="1" smtClean="0"/>
              <a:t>ozena</a:t>
            </a:r>
            <a:r>
              <a:rPr lang="en-US" sz="4000" b="1" dirty="0" smtClean="0"/>
              <a:t> : </a:t>
            </a:r>
            <a:r>
              <a:rPr lang="en-US" dirty="0" err="1" smtClean="0"/>
              <a:t>chrom</a:t>
            </a:r>
            <a:r>
              <a:rPr lang="en-US" dirty="0" smtClean="0"/>
              <a:t>. Ac</a:t>
            </a:r>
          </a:p>
          <a:p>
            <a:pPr>
              <a:buNone/>
            </a:pPr>
            <a:r>
              <a:rPr lang="en-US" dirty="0" smtClean="0"/>
              <a:t>                                      --page no : 261</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smtClean="0"/>
              <a:t> t </a:t>
            </a:r>
            <a:r>
              <a:rPr lang="en-US" dirty="0" smtClean="0"/>
              <a:t>--- toxicological extracts</a:t>
            </a:r>
          </a:p>
          <a:p>
            <a:pPr>
              <a:buNone/>
            </a:pPr>
            <a:r>
              <a:rPr lang="en-US" sz="2800" b="1" dirty="0" err="1" smtClean="0"/>
              <a:t>Eg</a:t>
            </a:r>
            <a:r>
              <a:rPr lang="en-US" sz="2800" b="1" dirty="0" smtClean="0"/>
              <a:t>:</a:t>
            </a:r>
            <a:r>
              <a:rPr lang="en-US" sz="2800" dirty="0" smtClean="0"/>
              <a:t> Upper face – </a:t>
            </a:r>
            <a:r>
              <a:rPr lang="en-US" sz="2800" dirty="0" err="1" smtClean="0"/>
              <a:t>face,blue</a:t>
            </a:r>
            <a:r>
              <a:rPr lang="en-US" sz="2800" dirty="0" smtClean="0"/>
              <a:t> – bluish, pale:   </a:t>
            </a:r>
            <a:r>
              <a:rPr lang="en-US" sz="4000" b="1" dirty="0" err="1" smtClean="0"/>
              <a:t>t</a:t>
            </a:r>
            <a:r>
              <a:rPr lang="en-US" sz="2800" dirty="0" err="1" smtClean="0"/>
              <a:t>.Agar</a:t>
            </a:r>
            <a:r>
              <a:rPr lang="en-US" sz="2800" dirty="0" smtClean="0"/>
              <a:t>----page no 279</a:t>
            </a:r>
          </a:p>
          <a:p>
            <a:pPr>
              <a:buNone/>
            </a:pPr>
            <a:endParaRPr lang="en-US" sz="2800" dirty="0" smtClean="0"/>
          </a:p>
          <a:p>
            <a:r>
              <a:rPr lang="el-GR" sz="4000" b="1" dirty="0" smtClean="0"/>
              <a:t>π</a:t>
            </a:r>
            <a:r>
              <a:rPr lang="en-US" dirty="0" smtClean="0"/>
              <a:t> --- symptom observed on the sick only.  </a:t>
            </a:r>
          </a:p>
          <a:p>
            <a:pPr>
              <a:buNone/>
            </a:pPr>
            <a:endParaRPr lang="en-US" dirty="0" smtClean="0"/>
          </a:p>
          <a:p>
            <a:pPr>
              <a:buNone/>
            </a:pPr>
            <a:r>
              <a:rPr lang="en-US" b="1" dirty="0" err="1" smtClean="0"/>
              <a:t>Eg</a:t>
            </a:r>
            <a:r>
              <a:rPr lang="en-US" dirty="0" smtClean="0"/>
              <a:t> : Mind and disposition – </a:t>
            </a:r>
            <a:r>
              <a:rPr lang="en-US" smtClean="0"/>
              <a:t>absent minded</a:t>
            </a:r>
            <a:endParaRPr lang="en-US" dirty="0" smtClean="0"/>
          </a:p>
          <a:p>
            <a:pPr>
              <a:buNone/>
            </a:pPr>
            <a:r>
              <a:rPr lang="en-US" dirty="0" smtClean="0"/>
              <a:t>: </a:t>
            </a:r>
            <a:r>
              <a:rPr lang="el-GR" sz="4000" b="1" dirty="0" smtClean="0"/>
              <a:t>π</a:t>
            </a:r>
            <a:r>
              <a:rPr lang="en-US" b="1" dirty="0" smtClean="0"/>
              <a:t> </a:t>
            </a:r>
            <a:r>
              <a:rPr lang="en-US" dirty="0" err="1" smtClean="0"/>
              <a:t>carb</a:t>
            </a:r>
            <a:r>
              <a:rPr lang="en-US" dirty="0" smtClean="0"/>
              <a:t> ac (p.no:17)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hand direction cross reference to related symptoms, diseases and conditions . </a:t>
            </a:r>
            <a:br>
              <a:rPr lang="en-US" dirty="0" smtClean="0"/>
            </a:br>
            <a:r>
              <a:rPr lang="en-US" dirty="0" smtClean="0"/>
              <a:t> The repertory is supplemented by a complete index of localities and terms</a:t>
            </a:r>
          </a:p>
          <a:p>
            <a:pPr>
              <a:buNone/>
            </a:pPr>
            <a:endParaRPr lang="en-US" dirty="0" smtClean="0"/>
          </a:p>
          <a:p>
            <a:r>
              <a:rPr lang="en-US" b="1" dirty="0" err="1" smtClean="0"/>
              <a:t>Eg</a:t>
            </a:r>
            <a:r>
              <a:rPr lang="en-US" dirty="0" smtClean="0"/>
              <a:t>: page 375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As in the guiding symptoms, so in the repertory; original readings, the words of the </a:t>
            </a:r>
            <a:r>
              <a:rPr lang="en-US" dirty="0" err="1" smtClean="0"/>
              <a:t>prover</a:t>
            </a:r>
            <a:r>
              <a:rPr lang="en-US" dirty="0" smtClean="0"/>
              <a:t> and the clinician are preserved to the letter, it being thought preferable to retain the most delicate shades of meaning, occasionally even different wordings of the same symptoms, by taking refuge in an extra rubric or cross reference, fuse or commingle in a vague generalization at the sacrifice of individuality.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smtClean="0"/>
              <a:t>Calvin </a:t>
            </a:r>
            <a:r>
              <a:rPr lang="en-US" dirty="0" err="1" smtClean="0"/>
              <a:t>Knerr</a:t>
            </a:r>
            <a:r>
              <a:rPr lang="en-US" dirty="0" smtClean="0"/>
              <a:t> was born December 27, 1847 and grew up with a father who was a lay homeopath and an uncle who knew </a:t>
            </a:r>
            <a:r>
              <a:rPr lang="en-US" dirty="0" err="1" smtClean="0"/>
              <a:t>Hering</a:t>
            </a:r>
            <a:r>
              <a:rPr lang="en-US" dirty="0" smtClean="0"/>
              <a:t> at the Allentown Academy. He attended The Allentown College Institute and graduated from Hahnemann Medical College in 1869 (along with </a:t>
            </a:r>
            <a:r>
              <a:rPr lang="en-US" dirty="0" err="1" smtClean="0"/>
              <a:t>Cowperthwaite</a:t>
            </a:r>
            <a:r>
              <a:rPr lang="en-US" dirty="0" smtClean="0"/>
              <a:t> and T.L. Bradford).</a:t>
            </a:r>
          </a:p>
          <a:p>
            <a:pPr fontAlgn="base">
              <a:buNone/>
            </a:pPr>
            <a:endParaRPr lang="en-US" dirty="0" smtClean="0"/>
          </a:p>
          <a:p>
            <a:pPr fontAlgn="base"/>
            <a:r>
              <a:rPr lang="en-US" dirty="0" smtClean="0"/>
              <a:t>He then entered the office of Dr. Constantine </a:t>
            </a:r>
            <a:r>
              <a:rPr lang="en-US" dirty="0" err="1" smtClean="0"/>
              <a:t>Hering</a:t>
            </a:r>
            <a:r>
              <a:rPr lang="en-US" dirty="0" smtClean="0"/>
              <a:t> as his assistant. The diary he kept while living in </a:t>
            </a:r>
            <a:r>
              <a:rPr lang="en-US" dirty="0" err="1" smtClean="0"/>
              <a:t>Hering's</a:t>
            </a:r>
            <a:r>
              <a:rPr lang="en-US" dirty="0" smtClean="0"/>
              <a:t> house became The Life of </a:t>
            </a:r>
            <a:r>
              <a:rPr lang="en-US" dirty="0" err="1" smtClean="0"/>
              <a:t>Hering</a:t>
            </a:r>
            <a:r>
              <a:rPr lang="en-US" dirty="0" smtClean="0"/>
              <a:t>, published in 1940.</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  This repertory is a faithful reproduction of the guiding symptoms, its contents classified and indexed. But it can no way can take the place of the larger work. </a:t>
            </a:r>
            <a:br>
              <a:rPr lang="en-US" dirty="0" smtClean="0"/>
            </a:br>
            <a:r>
              <a:rPr lang="en-US" dirty="0" smtClean="0"/>
              <a:t>In a repertory , we have separation by analysis for the purpose of classification and ready reference; in </a:t>
            </a:r>
            <a:r>
              <a:rPr lang="en-US" dirty="0" err="1" smtClean="0"/>
              <a:t>materia</a:t>
            </a:r>
            <a:r>
              <a:rPr lang="en-US" dirty="0" smtClean="0"/>
              <a:t> </a:t>
            </a:r>
            <a:r>
              <a:rPr lang="en-US" dirty="0" err="1" smtClean="0"/>
              <a:t>medica</a:t>
            </a:r>
            <a:r>
              <a:rPr lang="en-US" dirty="0" smtClean="0"/>
              <a:t> combination by synthesis to enable us to study drug effects in their grand unity and relationship.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Author also mentions his gratefulness to those who has helped him </a:t>
            </a:r>
            <a:r>
              <a:rPr lang="en-US" dirty="0" err="1" smtClean="0"/>
              <a:t>ti</a:t>
            </a:r>
            <a:r>
              <a:rPr lang="en-US" dirty="0" smtClean="0"/>
              <a:t> bring the work to completion. Especially to Dr, C Guernsey foe valuable assistance with proofs, to Dr. W. H. Phillip, Messrs, </a:t>
            </a:r>
            <a:r>
              <a:rPr lang="en-US" dirty="0" err="1" smtClean="0"/>
              <a:t>Douty,Ziegler,and</a:t>
            </a:r>
            <a:r>
              <a:rPr lang="en-US" dirty="0" smtClean="0"/>
              <a:t> Field, his son Bayard and others of his family foe clerical assistance; and lastly to his brother in law - Walter E </a:t>
            </a:r>
            <a:r>
              <a:rPr lang="en-US" dirty="0" err="1" smtClean="0"/>
              <a:t>Hering</a:t>
            </a:r>
            <a:r>
              <a:rPr lang="en-US" dirty="0" smtClean="0"/>
              <a:t>, under whose experienced and skillful </a:t>
            </a:r>
            <a:r>
              <a:rPr lang="en-US" dirty="0" err="1" smtClean="0"/>
              <a:t>management,aided</a:t>
            </a:r>
            <a:r>
              <a:rPr lang="en-US" dirty="0" smtClean="0"/>
              <a:t> by his old and reliable foreman Wm. </a:t>
            </a:r>
            <a:r>
              <a:rPr lang="en-US" dirty="0" err="1" smtClean="0"/>
              <a:t>Baetzel</a:t>
            </a:r>
            <a:r>
              <a:rPr lang="en-US" dirty="0" smtClean="0"/>
              <a:t>, the unusually difficult composition and press work have taken place.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     </a:t>
            </a:r>
            <a:endParaRPr lang="en-US" dirty="0"/>
          </a:p>
        </p:txBody>
      </p:sp>
      <p:sp>
        <p:nvSpPr>
          <p:cNvPr id="3" name="Content Placeholder 2"/>
          <p:cNvSpPr>
            <a:spLocks noGrp="1"/>
          </p:cNvSpPr>
          <p:nvPr>
            <p:ph idx="1"/>
          </p:nvPr>
        </p:nvSpPr>
        <p:spPr/>
        <p:txBody>
          <a:bodyPr>
            <a:normAutofit lnSpcReduction="10000"/>
          </a:bodyPr>
          <a:lstStyle/>
          <a:p>
            <a:r>
              <a:rPr lang="en-US" dirty="0" smtClean="0"/>
              <a:t>1. Mind and disposition. </a:t>
            </a:r>
            <a:br>
              <a:rPr lang="en-US" dirty="0" smtClean="0"/>
            </a:br>
            <a:r>
              <a:rPr lang="en-US" dirty="0" smtClean="0"/>
              <a:t>2. </a:t>
            </a:r>
            <a:r>
              <a:rPr lang="en-US" dirty="0" err="1" smtClean="0"/>
              <a:t>Sensorium</a:t>
            </a:r>
            <a:r>
              <a:rPr lang="en-US" dirty="0" smtClean="0"/>
              <a:t>. </a:t>
            </a:r>
            <a:br>
              <a:rPr lang="en-US" dirty="0" smtClean="0"/>
            </a:br>
            <a:r>
              <a:rPr lang="en-US" dirty="0" smtClean="0"/>
              <a:t>3. Inner head </a:t>
            </a:r>
            <a:br>
              <a:rPr lang="en-US" dirty="0" smtClean="0"/>
            </a:br>
            <a:r>
              <a:rPr lang="en-US" dirty="0" smtClean="0"/>
              <a:t>4. Outer head. </a:t>
            </a:r>
            <a:br>
              <a:rPr lang="en-US" dirty="0" smtClean="0"/>
            </a:br>
            <a:r>
              <a:rPr lang="en-US" dirty="0" smtClean="0"/>
              <a:t>5. Eyes. </a:t>
            </a:r>
            <a:br>
              <a:rPr lang="en-US" dirty="0" smtClean="0"/>
            </a:br>
            <a:r>
              <a:rPr lang="en-US" dirty="0" smtClean="0"/>
              <a:t>6. Ears. </a:t>
            </a:r>
            <a:br>
              <a:rPr lang="en-US" dirty="0" smtClean="0"/>
            </a:br>
            <a:r>
              <a:rPr lang="en-US" dirty="0" smtClean="0"/>
              <a:t>7. Nose. </a:t>
            </a:r>
            <a:br>
              <a:rPr lang="en-US" dirty="0" smtClean="0"/>
            </a:br>
            <a:r>
              <a:rPr lang="en-US" dirty="0" smtClean="0"/>
              <a:t>8. Upper face. </a:t>
            </a:r>
            <a:br>
              <a:rPr lang="en-US" dirty="0" smtClean="0"/>
            </a:br>
            <a:r>
              <a:rPr lang="en-US" dirty="0" smtClean="0"/>
              <a:t>9. Lower face. </a:t>
            </a:r>
            <a:br>
              <a:rPr lang="en-US" dirty="0" smtClean="0"/>
            </a:br>
            <a:r>
              <a:rPr lang="en-US" dirty="0" smtClean="0"/>
              <a:t>10. Teeth and gums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5191"/>
            <a:ext cx="8229600" cy="5082809"/>
          </a:xfrm>
        </p:spPr>
        <p:txBody>
          <a:bodyPr>
            <a:normAutofit fontScale="77500" lnSpcReduction="20000"/>
          </a:bodyPr>
          <a:lstStyle/>
          <a:p>
            <a:r>
              <a:rPr lang="en-US" dirty="0" smtClean="0"/>
              <a:t>11. Taste and tongue. </a:t>
            </a:r>
            <a:br>
              <a:rPr lang="en-US" dirty="0" smtClean="0"/>
            </a:br>
            <a:r>
              <a:rPr lang="en-US" dirty="0" smtClean="0"/>
              <a:t>12. Inner mouth. </a:t>
            </a:r>
            <a:br>
              <a:rPr lang="en-US" dirty="0" smtClean="0"/>
            </a:br>
            <a:r>
              <a:rPr lang="en-US" dirty="0" smtClean="0"/>
              <a:t>13. Throat. </a:t>
            </a:r>
            <a:br>
              <a:rPr lang="en-US" dirty="0" smtClean="0"/>
            </a:br>
            <a:r>
              <a:rPr lang="en-US" dirty="0" smtClean="0"/>
              <a:t>14. Desires, aversions, appetite, thirst. </a:t>
            </a:r>
            <a:br>
              <a:rPr lang="en-US" dirty="0" smtClean="0"/>
            </a:br>
            <a:r>
              <a:rPr lang="en-US" dirty="0" smtClean="0"/>
              <a:t>15. Eating and drinking. </a:t>
            </a:r>
            <a:br>
              <a:rPr lang="en-US" dirty="0" smtClean="0"/>
            </a:br>
            <a:r>
              <a:rPr lang="en-US" dirty="0" smtClean="0"/>
              <a:t>16. Hiccough, belching, nausea and vomiting. </a:t>
            </a:r>
            <a:br>
              <a:rPr lang="en-US" dirty="0" smtClean="0"/>
            </a:br>
            <a:r>
              <a:rPr lang="en-US" dirty="0" smtClean="0"/>
              <a:t>17. </a:t>
            </a:r>
            <a:r>
              <a:rPr lang="en-US" dirty="0" err="1" smtClean="0"/>
              <a:t>Scrobiculum</a:t>
            </a:r>
            <a:r>
              <a:rPr lang="en-US" dirty="0" smtClean="0"/>
              <a:t> and stomach. </a:t>
            </a:r>
            <a:br>
              <a:rPr lang="en-US" dirty="0" smtClean="0"/>
            </a:br>
            <a:r>
              <a:rPr lang="en-US" dirty="0" smtClean="0"/>
              <a:t>18. Hypochondria. </a:t>
            </a:r>
            <a:br>
              <a:rPr lang="en-US" dirty="0" smtClean="0"/>
            </a:br>
            <a:r>
              <a:rPr lang="en-US" dirty="0" smtClean="0"/>
              <a:t>19. Abdomen. </a:t>
            </a:r>
            <a:br>
              <a:rPr lang="en-US" dirty="0" smtClean="0"/>
            </a:br>
            <a:r>
              <a:rPr lang="en-US" dirty="0" smtClean="0"/>
              <a:t>20. Stool and rectum. </a:t>
            </a:r>
            <a:br>
              <a:rPr lang="en-US" dirty="0" smtClean="0"/>
            </a:br>
            <a:r>
              <a:rPr lang="en-US" dirty="0" smtClean="0"/>
              <a:t>21. Urinary organs. </a:t>
            </a:r>
            <a:br>
              <a:rPr lang="en-US" dirty="0" smtClean="0"/>
            </a:br>
            <a:r>
              <a:rPr lang="en-US" dirty="0" smtClean="0"/>
              <a:t>22. Male sexual organs. </a:t>
            </a:r>
            <a:br>
              <a:rPr lang="en-US" dirty="0" smtClean="0"/>
            </a:br>
            <a:r>
              <a:rPr lang="en-US" dirty="0" smtClean="0"/>
              <a:t>23. Female sexual organs. </a:t>
            </a:r>
            <a:br>
              <a:rPr lang="en-US" dirty="0" smtClean="0"/>
            </a:br>
            <a:r>
              <a:rPr lang="en-US" dirty="0" smtClean="0"/>
              <a:t>24. Pregnancy, parturition, lactation. </a:t>
            </a:r>
            <a:br>
              <a:rPr lang="en-US" dirty="0" smtClean="0"/>
            </a:br>
            <a:r>
              <a:rPr lang="en-US" dirty="0" smtClean="0"/>
              <a:t>25. Voice, larynx, trachea, bronchia.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5191"/>
            <a:ext cx="8229600" cy="4778009"/>
          </a:xfrm>
        </p:spPr>
        <p:txBody>
          <a:bodyPr>
            <a:normAutofit fontScale="85000" lnSpcReduction="20000"/>
          </a:bodyPr>
          <a:lstStyle/>
          <a:p>
            <a:r>
              <a:rPr lang="en-US" dirty="0" smtClean="0"/>
              <a:t>26. Respiration. </a:t>
            </a:r>
            <a:br>
              <a:rPr lang="en-US" dirty="0" smtClean="0"/>
            </a:br>
            <a:r>
              <a:rPr lang="en-US" dirty="0" smtClean="0"/>
              <a:t>27. Cough and expectoration. </a:t>
            </a:r>
            <a:br>
              <a:rPr lang="en-US" dirty="0" smtClean="0"/>
            </a:br>
            <a:r>
              <a:rPr lang="en-US" dirty="0" smtClean="0"/>
              <a:t>28. Inner chest and lungs. </a:t>
            </a:r>
            <a:br>
              <a:rPr lang="en-US" dirty="0" smtClean="0"/>
            </a:br>
            <a:r>
              <a:rPr lang="en-US" dirty="0" smtClean="0"/>
              <a:t>29. Heart, pulse and circulation. </a:t>
            </a:r>
            <a:br>
              <a:rPr lang="en-US" dirty="0" smtClean="0"/>
            </a:br>
            <a:r>
              <a:rPr lang="en-US" dirty="0" smtClean="0"/>
              <a:t>30. Outer chest. </a:t>
            </a:r>
            <a:br>
              <a:rPr lang="en-US" dirty="0" smtClean="0"/>
            </a:br>
            <a:r>
              <a:rPr lang="en-US" dirty="0" smtClean="0"/>
              <a:t>31. Neck and back. </a:t>
            </a:r>
            <a:br>
              <a:rPr lang="en-US" dirty="0" smtClean="0"/>
            </a:br>
            <a:r>
              <a:rPr lang="en-US" dirty="0" smtClean="0"/>
              <a:t>32. Upper limbs. </a:t>
            </a:r>
            <a:br>
              <a:rPr lang="en-US" dirty="0" smtClean="0"/>
            </a:br>
            <a:r>
              <a:rPr lang="en-US" dirty="0" smtClean="0"/>
              <a:t>33. Lower limbs. </a:t>
            </a:r>
            <a:br>
              <a:rPr lang="en-US" dirty="0" smtClean="0"/>
            </a:br>
            <a:r>
              <a:rPr lang="en-US" dirty="0" smtClean="0"/>
              <a:t>34. Limbs in general. </a:t>
            </a:r>
            <a:br>
              <a:rPr lang="en-US" dirty="0" smtClean="0"/>
            </a:br>
            <a:r>
              <a:rPr lang="en-US" dirty="0" smtClean="0"/>
              <a:t>35. Rest, position, motion. </a:t>
            </a:r>
            <a:br>
              <a:rPr lang="en-US" dirty="0" smtClean="0"/>
            </a:br>
            <a:r>
              <a:rPr lang="en-US" dirty="0" smtClean="0"/>
              <a:t>36. Nerves. </a:t>
            </a:r>
            <a:br>
              <a:rPr lang="en-US" dirty="0" smtClean="0"/>
            </a:br>
            <a:r>
              <a:rPr lang="en-US" dirty="0" smtClean="0"/>
              <a:t>37. Sleep. </a:t>
            </a:r>
            <a:br>
              <a:rPr lang="en-US" dirty="0" smtClean="0"/>
            </a:br>
            <a:r>
              <a:rPr lang="en-US" dirty="0" smtClean="0"/>
              <a:t>38. Time.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39. Temperature and weather. </a:t>
            </a:r>
            <a:br>
              <a:rPr lang="en-US" dirty="0" smtClean="0"/>
            </a:br>
            <a:r>
              <a:rPr lang="en-US" dirty="0" smtClean="0"/>
              <a:t>40.  Fever. </a:t>
            </a:r>
            <a:br>
              <a:rPr lang="en-US" dirty="0" smtClean="0"/>
            </a:br>
            <a:r>
              <a:rPr lang="en-US" dirty="0" smtClean="0"/>
              <a:t>41.  Attacks, periodicity. </a:t>
            </a:r>
            <a:br>
              <a:rPr lang="en-US" dirty="0" smtClean="0"/>
            </a:br>
            <a:r>
              <a:rPr lang="en-US" dirty="0" smtClean="0"/>
              <a:t>42.  Locality and direction. </a:t>
            </a:r>
            <a:br>
              <a:rPr lang="en-US" dirty="0" smtClean="0"/>
            </a:br>
            <a:r>
              <a:rPr lang="en-US" dirty="0" smtClean="0"/>
              <a:t>43.  Sensations in general. </a:t>
            </a:r>
            <a:br>
              <a:rPr lang="en-US" dirty="0" smtClean="0"/>
            </a:br>
            <a:r>
              <a:rPr lang="en-US" dirty="0" smtClean="0"/>
              <a:t>44.  Tissues. </a:t>
            </a:r>
            <a:br>
              <a:rPr lang="en-US" dirty="0" smtClean="0"/>
            </a:br>
            <a:r>
              <a:rPr lang="en-US" dirty="0" smtClean="0"/>
              <a:t>45.  Touch, passive motion, injuries. </a:t>
            </a:r>
            <a:br>
              <a:rPr lang="en-US" dirty="0" smtClean="0"/>
            </a:br>
            <a:r>
              <a:rPr lang="en-US" dirty="0" smtClean="0"/>
              <a:t>46.  Skin. </a:t>
            </a:r>
            <a:br>
              <a:rPr lang="en-US" dirty="0" smtClean="0"/>
            </a:br>
            <a:r>
              <a:rPr lang="en-US" dirty="0" smtClean="0"/>
              <a:t>47.  Stages of life and constitution. </a:t>
            </a:r>
            <a:br>
              <a:rPr lang="en-US" dirty="0" smtClean="0"/>
            </a:br>
            <a:r>
              <a:rPr lang="en-US" dirty="0" smtClean="0"/>
              <a:t>48.  Drug relation ship.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MERITS</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r>
              <a:rPr lang="en-US" dirty="0" smtClean="0"/>
              <a:t>1. Useful as a book of reference, to find the desired symptom together with the indicated remedy. </a:t>
            </a:r>
            <a:br>
              <a:rPr lang="en-US" dirty="0" smtClean="0"/>
            </a:br>
            <a:r>
              <a:rPr lang="en-US" dirty="0" smtClean="0"/>
              <a:t>2.The symptoms are given in their original form without much change. </a:t>
            </a:r>
            <a:br>
              <a:rPr lang="en-US" dirty="0" smtClean="0"/>
            </a:br>
            <a:r>
              <a:rPr lang="en-US" dirty="0" smtClean="0"/>
              <a:t>3. Symptoms arranged in alphabetical order under each chapter.   </a:t>
            </a:r>
            <a:br>
              <a:rPr lang="en-US" dirty="0" smtClean="0"/>
            </a:br>
            <a:r>
              <a:rPr lang="en-US" dirty="0" smtClean="0"/>
              <a:t>4. About 408 medicines are dealt within the repertory.   </a:t>
            </a:r>
            <a:br>
              <a:rPr lang="en-US" dirty="0" smtClean="0"/>
            </a:br>
            <a:r>
              <a:rPr lang="en-US" dirty="0" smtClean="0"/>
              <a:t>5.There are four grading of symptoms, which helps us to understand the relative importance of drugs in the concerned symptom. </a:t>
            </a:r>
            <a:br>
              <a:rPr lang="en-US" dirty="0" smtClean="0"/>
            </a:br>
            <a:r>
              <a:rPr lang="en-US" dirty="0" smtClean="0"/>
              <a:t>6. Since the cross-reference is given, one symptom can be referred to at more than one place.  </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5191"/>
            <a:ext cx="8229600" cy="5082809"/>
          </a:xfrm>
        </p:spPr>
        <p:txBody>
          <a:bodyPr>
            <a:normAutofit fontScale="85000" lnSpcReduction="20000"/>
          </a:bodyPr>
          <a:lstStyle/>
          <a:p>
            <a:r>
              <a:rPr lang="en-US" dirty="0" smtClean="0"/>
              <a:t>7. Additional chapters are given in this book, which are not found in any other book.   </a:t>
            </a:r>
          </a:p>
          <a:p>
            <a:pPr>
              <a:buNone/>
            </a:pPr>
            <a:r>
              <a:rPr lang="en-US" dirty="0" smtClean="0"/>
              <a:t/>
            </a:r>
            <a:br>
              <a:rPr lang="en-US" dirty="0" smtClean="0"/>
            </a:br>
            <a:r>
              <a:rPr lang="en-US" dirty="0" smtClean="0"/>
              <a:t>For </a:t>
            </a:r>
            <a:r>
              <a:rPr lang="en-US" dirty="0" err="1" smtClean="0"/>
              <a:t>eg</a:t>
            </a:r>
            <a:r>
              <a:rPr lang="en-US" dirty="0" smtClean="0"/>
              <a:t> : Chapters - Pregnancy, parturition , lactation. </a:t>
            </a:r>
            <a:br>
              <a:rPr lang="en-US" dirty="0" smtClean="0"/>
            </a:br>
            <a:r>
              <a:rPr lang="en-US" dirty="0" smtClean="0"/>
              <a:t>Heart, pulse and circulation. </a:t>
            </a:r>
            <a:br>
              <a:rPr lang="en-US" dirty="0" smtClean="0"/>
            </a:br>
            <a:r>
              <a:rPr lang="en-US" dirty="0" smtClean="0"/>
              <a:t>Limbs in general. </a:t>
            </a:r>
            <a:br>
              <a:rPr lang="en-US" dirty="0" smtClean="0"/>
            </a:br>
            <a:r>
              <a:rPr lang="en-US" dirty="0" smtClean="0"/>
              <a:t>Rest, position, motion. </a:t>
            </a:r>
            <a:br>
              <a:rPr lang="en-US" dirty="0" smtClean="0"/>
            </a:br>
            <a:r>
              <a:rPr lang="en-US" dirty="0" smtClean="0"/>
              <a:t>Nerves. </a:t>
            </a:r>
            <a:br>
              <a:rPr lang="en-US" dirty="0" smtClean="0"/>
            </a:br>
            <a:r>
              <a:rPr lang="en-US" dirty="0" smtClean="0"/>
              <a:t>Time. </a:t>
            </a:r>
            <a:br>
              <a:rPr lang="en-US" dirty="0" smtClean="0"/>
            </a:br>
            <a:r>
              <a:rPr lang="en-US" dirty="0" smtClean="0"/>
              <a:t>Temperature and weather. </a:t>
            </a:r>
            <a:br>
              <a:rPr lang="en-US" dirty="0" smtClean="0"/>
            </a:br>
            <a:r>
              <a:rPr lang="en-US" dirty="0" smtClean="0"/>
              <a:t>         Attacks, periodicity. </a:t>
            </a:r>
            <a:br>
              <a:rPr lang="en-US" dirty="0" smtClean="0"/>
            </a:br>
            <a:r>
              <a:rPr lang="en-US" dirty="0" smtClean="0"/>
              <a:t>Locality and direction. </a:t>
            </a:r>
            <a:br>
              <a:rPr lang="en-US" dirty="0" smtClean="0"/>
            </a:br>
            <a:r>
              <a:rPr lang="en-US" dirty="0" smtClean="0"/>
              <a:t>Tissues. </a:t>
            </a:r>
            <a:br>
              <a:rPr lang="en-US" dirty="0" smtClean="0"/>
            </a:br>
            <a:r>
              <a:rPr lang="en-US" dirty="0" smtClean="0"/>
              <a:t>Touch, passive motion , injuries. </a:t>
            </a:r>
            <a:br>
              <a:rPr lang="en-US" dirty="0" smtClean="0"/>
            </a:br>
            <a:r>
              <a:rPr lang="en-US" dirty="0" smtClean="0"/>
              <a:t>Stages of life and constitution.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DEMERITS</a:t>
            </a:r>
            <a:endParaRPr lang="en-US" dirty="0"/>
          </a:p>
        </p:txBody>
      </p:sp>
      <p:sp>
        <p:nvSpPr>
          <p:cNvPr id="3" name="Content Placeholder 2"/>
          <p:cNvSpPr>
            <a:spLocks noGrp="1"/>
          </p:cNvSpPr>
          <p:nvPr>
            <p:ph idx="1"/>
          </p:nvPr>
        </p:nvSpPr>
        <p:spPr/>
        <p:txBody>
          <a:bodyPr/>
          <a:lstStyle/>
          <a:p>
            <a:r>
              <a:rPr lang="en-US" dirty="0" smtClean="0"/>
              <a:t>1. This repertory is not useful for systematic </a:t>
            </a:r>
            <a:r>
              <a:rPr lang="en-US" dirty="0" err="1" smtClean="0"/>
              <a:t>repertorisation</a:t>
            </a:r>
            <a:r>
              <a:rPr lang="en-US" dirty="0" smtClean="0"/>
              <a:t> of a case. </a:t>
            </a:r>
          </a:p>
          <a:p>
            <a:pPr>
              <a:buNone/>
            </a:pPr>
            <a:r>
              <a:rPr lang="en-US" dirty="0" smtClean="0"/>
              <a:t>  </a:t>
            </a:r>
          </a:p>
          <a:p>
            <a:r>
              <a:rPr lang="en-US" dirty="0" smtClean="0"/>
              <a:t>2. The abbreviations given for the medicines are different from other books.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pPr algn="r">
              <a:buNone/>
            </a:pPr>
            <a:r>
              <a:rPr lang="en-IN" sz="7800" b="1" dirty="0" smtClean="0">
                <a:solidFill>
                  <a:srgbClr val="002060"/>
                </a:solidFill>
                <a:latin typeface="Algerian" pitchFamily="82" charset="0"/>
              </a:rPr>
              <a:t>THANK YOU</a:t>
            </a:r>
            <a:endParaRPr lang="en-IN" sz="7800" b="1" dirty="0">
              <a:solidFill>
                <a:srgbClr val="002060"/>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dirty="0" smtClean="0"/>
              <a:t>From 1873-4 Dr. </a:t>
            </a:r>
            <a:r>
              <a:rPr lang="en-US" dirty="0" err="1" smtClean="0"/>
              <a:t>Knerr</a:t>
            </a:r>
            <a:r>
              <a:rPr lang="en-US" dirty="0" smtClean="0"/>
              <a:t> studied in Berlin, Vienna, and London. In 1874 he married </a:t>
            </a:r>
            <a:r>
              <a:rPr lang="en-US" dirty="0" err="1" smtClean="0"/>
              <a:t>Melitta</a:t>
            </a:r>
            <a:r>
              <a:rPr lang="en-US" dirty="0" smtClean="0"/>
              <a:t> </a:t>
            </a:r>
            <a:r>
              <a:rPr lang="en-US" dirty="0" err="1" smtClean="0"/>
              <a:t>Hering</a:t>
            </a:r>
            <a:r>
              <a:rPr lang="en-US" dirty="0" smtClean="0"/>
              <a:t>, one of </a:t>
            </a:r>
            <a:r>
              <a:rPr lang="en-US" dirty="0" err="1" smtClean="0"/>
              <a:t>Hering's</a:t>
            </a:r>
            <a:r>
              <a:rPr lang="en-US" dirty="0" smtClean="0"/>
              <a:t> daughters, and resumed his duties as </a:t>
            </a:r>
            <a:r>
              <a:rPr lang="en-US" dirty="0" err="1" smtClean="0"/>
              <a:t>Hering's</a:t>
            </a:r>
            <a:r>
              <a:rPr lang="en-US" dirty="0" smtClean="0"/>
              <a:t> assistant. In 1878 and 1879 he published 2 editions of his book, </a:t>
            </a:r>
            <a:r>
              <a:rPr lang="en-US" b="1" dirty="0" smtClean="0"/>
              <a:t>Sunstroke and Its Homeopathic Treatment</a:t>
            </a:r>
            <a:r>
              <a:rPr lang="en-US" dirty="0" smtClean="0"/>
              <a:t>.</a:t>
            </a:r>
          </a:p>
          <a:p>
            <a:pPr fontAlgn="base"/>
            <a:endParaRPr lang="en-US" dirty="0" smtClean="0"/>
          </a:p>
          <a:p>
            <a:pPr fontAlgn="base"/>
            <a:r>
              <a:rPr lang="en-US" dirty="0" smtClean="0"/>
              <a:t>Upon </a:t>
            </a:r>
            <a:r>
              <a:rPr lang="en-US" dirty="0" err="1" smtClean="0"/>
              <a:t>Hering's</a:t>
            </a:r>
            <a:r>
              <a:rPr lang="en-US" dirty="0" smtClean="0"/>
              <a:t> death in 1880 </a:t>
            </a:r>
            <a:r>
              <a:rPr lang="en-US" dirty="0" err="1" smtClean="0"/>
              <a:t>Knerr</a:t>
            </a:r>
            <a:r>
              <a:rPr lang="en-US" dirty="0" smtClean="0"/>
              <a:t> became responsible for the completion of the 10-volume Guiding Symptoms. Originally working with Dr. Charles Mohr and Dr. Charles </a:t>
            </a:r>
            <a:r>
              <a:rPr lang="en-US" dirty="0" err="1" smtClean="0"/>
              <a:t>Raue</a:t>
            </a:r>
            <a:r>
              <a:rPr lang="en-US" dirty="0" smtClean="0"/>
              <a:t>, and later working alone, </a:t>
            </a:r>
            <a:r>
              <a:rPr lang="en-US" dirty="0" err="1" smtClean="0"/>
              <a:t>Knerr</a:t>
            </a:r>
            <a:r>
              <a:rPr lang="en-US" dirty="0" smtClean="0"/>
              <a:t> completed </a:t>
            </a:r>
            <a:r>
              <a:rPr lang="en-US" dirty="0" err="1" smtClean="0"/>
              <a:t>Hering's</a:t>
            </a:r>
            <a:r>
              <a:rPr lang="en-US" dirty="0" smtClean="0"/>
              <a:t> masterpiece in 1895.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5410201"/>
          </a:xfrm>
        </p:spPr>
        <p:txBody>
          <a:bodyPr>
            <a:normAutofit fontScale="77500" lnSpcReduction="20000"/>
          </a:bodyPr>
          <a:lstStyle/>
          <a:p>
            <a:pPr fontAlgn="base"/>
            <a:r>
              <a:rPr lang="en-US" dirty="0" smtClean="0"/>
              <a:t>Dr. </a:t>
            </a:r>
            <a:r>
              <a:rPr lang="en-US" dirty="0" err="1" smtClean="0"/>
              <a:t>Knerr</a:t>
            </a:r>
            <a:r>
              <a:rPr lang="en-US" dirty="0" smtClean="0"/>
              <a:t> spent 5 years writing his 2-volume Repertory to the Guiding Symptoms, which was published in 1896. This repertory to </a:t>
            </a:r>
            <a:r>
              <a:rPr lang="en-US" dirty="0" err="1" smtClean="0"/>
              <a:t>Hering's</a:t>
            </a:r>
            <a:r>
              <a:rPr lang="en-US" dirty="0" smtClean="0"/>
              <a:t> </a:t>
            </a:r>
            <a:r>
              <a:rPr lang="en-US" dirty="0" err="1" smtClean="0"/>
              <a:t>materia</a:t>
            </a:r>
            <a:r>
              <a:rPr lang="en-US" dirty="0" smtClean="0"/>
              <a:t> </a:t>
            </a:r>
            <a:r>
              <a:rPr lang="en-US" dirty="0" err="1" smtClean="0"/>
              <a:t>medica</a:t>
            </a:r>
            <a:r>
              <a:rPr lang="en-US" dirty="0" smtClean="0"/>
              <a:t> never saw widespread use.</a:t>
            </a:r>
          </a:p>
          <a:p>
            <a:pPr fontAlgn="base">
              <a:buNone/>
            </a:pPr>
            <a:endParaRPr lang="en-US" dirty="0" smtClean="0"/>
          </a:p>
          <a:p>
            <a:pPr fontAlgn="base"/>
            <a:r>
              <a:rPr lang="en-US" dirty="0" err="1" smtClean="0"/>
              <a:t>Knerr</a:t>
            </a:r>
            <a:r>
              <a:rPr lang="en-US" dirty="0" smtClean="0"/>
              <a:t> used the same structure throughout as found in the Guiding Symptoms, even to including the "relationships" at the end of the book and giving the remedies the four lines of grading. This makes for a book that is bulky without being that useful in everyday study.</a:t>
            </a:r>
          </a:p>
          <a:p>
            <a:pPr fontAlgn="base">
              <a:buNone/>
            </a:pPr>
            <a:endParaRPr lang="en-US" dirty="0" smtClean="0"/>
          </a:p>
          <a:p>
            <a:pPr fontAlgn="base"/>
            <a:r>
              <a:rPr lang="en-US" dirty="0" smtClean="0"/>
              <a:t>As a reference repertory for comparative research it has its own place. </a:t>
            </a:r>
            <a:r>
              <a:rPr lang="en-US" dirty="0" err="1" smtClean="0"/>
              <a:t>Knerr's</a:t>
            </a:r>
            <a:r>
              <a:rPr lang="en-US" dirty="0" smtClean="0"/>
              <a:t> repertory mixes pathogenic and clinical data but it also contains rubrics that are found nowhere else. Now available on computer, the complexity and difficulty of </a:t>
            </a:r>
            <a:r>
              <a:rPr lang="en-US" dirty="0" err="1" smtClean="0"/>
              <a:t>Knerr's</a:t>
            </a:r>
            <a:r>
              <a:rPr lang="en-US" dirty="0" smtClean="0"/>
              <a:t> repertory have given way to ease of access through simple search functions.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a considerable length of time </a:t>
            </a:r>
            <a:r>
              <a:rPr lang="en-US" dirty="0" err="1" smtClean="0"/>
              <a:t>Knerr's</a:t>
            </a:r>
            <a:r>
              <a:rPr lang="en-US" dirty="0" smtClean="0"/>
              <a:t> repertory remained out of print. After a prolonged correspondence Dr. </a:t>
            </a:r>
            <a:r>
              <a:rPr lang="en-US" dirty="0" err="1" smtClean="0"/>
              <a:t>Knerr</a:t>
            </a:r>
            <a:r>
              <a:rPr lang="en-US" dirty="0" smtClean="0"/>
              <a:t> agreed to grant Messrs. M. Bhattacharyya and Co. the exclusive right of publication. He revised the whole work, portions of which he wrote anew for this edition.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dirty="0" smtClean="0"/>
              <a:t>In the 1941 Homeopathic Herald memoriam Dr. W. A. Pearson writes,</a:t>
            </a:r>
          </a:p>
          <a:p>
            <a:pPr fontAlgn="base">
              <a:buNone/>
            </a:pPr>
            <a:endParaRPr lang="en-US" dirty="0" smtClean="0"/>
          </a:p>
          <a:p>
            <a:pPr fontAlgn="base"/>
            <a:r>
              <a:rPr lang="en-US" i="1" dirty="0" smtClean="0"/>
              <a:t>"His home on </a:t>
            </a:r>
            <a:r>
              <a:rPr lang="en-US" i="1" dirty="0" err="1" smtClean="0"/>
              <a:t>Camac</a:t>
            </a:r>
            <a:r>
              <a:rPr lang="en-US" i="1" dirty="0" smtClean="0"/>
              <a:t> Street was filled with books, pictures and mementoes pertaining to homoeopathy. The original letters (1813-1836) written to Constantine </a:t>
            </a:r>
            <a:r>
              <a:rPr lang="en-US" i="1" dirty="0" err="1" smtClean="0"/>
              <a:t>Hering</a:t>
            </a:r>
            <a:r>
              <a:rPr lang="en-US" i="1" dirty="0" smtClean="0"/>
              <a:t> by Samuel Hahnemann were probably the most prized possession.“</a:t>
            </a:r>
          </a:p>
          <a:p>
            <a:pPr fontAlgn="base">
              <a:buNone/>
            </a:pPr>
            <a:endParaRPr lang="en-US" dirty="0" smtClean="0"/>
          </a:p>
          <a:p>
            <a:pPr fontAlgn="base"/>
            <a:r>
              <a:rPr lang="en-US" dirty="0" smtClean="0"/>
              <a:t>"</a:t>
            </a:r>
            <a:r>
              <a:rPr lang="en-US" i="1" dirty="0" smtClean="0"/>
              <a:t>Several of these letters have been published in Hospital Tidings during the past year and afford much reliable information concerning Homoeopathy. Most of these historic treasures have been presented to The Hahnemann Medical College."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smtClean="0"/>
              <a:t>His was a life of unceasing work, and even when confined to bed he actually prescribed for his patients. He died on September 30, 1940.</a:t>
            </a:r>
          </a:p>
          <a:p>
            <a:pPr fontAlgn="base">
              <a:buNone/>
            </a:pPr>
            <a:endParaRPr lang="en-US" dirty="0" smtClean="0"/>
          </a:p>
          <a:p>
            <a:pPr fontAlgn="base"/>
            <a:r>
              <a:rPr lang="en-US" dirty="0" smtClean="0"/>
              <a:t>To quote Pearson again,</a:t>
            </a:r>
          </a:p>
          <a:p>
            <a:pPr fontAlgn="base">
              <a:buNone/>
            </a:pPr>
            <a:endParaRPr lang="en-US" dirty="0" smtClean="0"/>
          </a:p>
          <a:p>
            <a:r>
              <a:rPr lang="en-US" i="1" u="sng" dirty="0" smtClean="0"/>
              <a:t>"Dr. </a:t>
            </a:r>
            <a:r>
              <a:rPr lang="en-US" i="1" u="sng" dirty="0" err="1" smtClean="0"/>
              <a:t>Knerr</a:t>
            </a:r>
            <a:r>
              <a:rPr lang="en-US" i="1" u="sng" dirty="0" smtClean="0"/>
              <a:t> lived a long and useful life and we should rejoice that he fulfilled a very important mission so ably."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457200" y="1775191"/>
            <a:ext cx="8229600" cy="4854209"/>
          </a:xfrm>
        </p:spPr>
        <p:txBody>
          <a:bodyPr>
            <a:normAutofit fontScale="92500"/>
          </a:bodyPr>
          <a:lstStyle/>
          <a:p>
            <a:r>
              <a:rPr lang="en-US" b="1" dirty="0" smtClean="0"/>
              <a:t>Author:</a:t>
            </a:r>
            <a:r>
              <a:rPr lang="en-US" dirty="0" smtClean="0"/>
              <a:t> Calvin B </a:t>
            </a:r>
            <a:r>
              <a:rPr lang="en-US" dirty="0" err="1" smtClean="0"/>
              <a:t>Knerr</a:t>
            </a:r>
            <a:r>
              <a:rPr lang="en-US" dirty="0" smtClean="0"/>
              <a:t> . M.D   </a:t>
            </a:r>
          </a:p>
          <a:p>
            <a:r>
              <a:rPr lang="en-US" b="1" dirty="0" smtClean="0"/>
              <a:t>Published By </a:t>
            </a:r>
            <a:r>
              <a:rPr lang="en-US" dirty="0" smtClean="0"/>
              <a:t>: Jain Publishing Co .  </a:t>
            </a:r>
          </a:p>
          <a:p>
            <a:r>
              <a:rPr lang="en-US" b="1" dirty="0" smtClean="0"/>
              <a:t>Year of publishing </a:t>
            </a:r>
            <a:r>
              <a:rPr lang="en-US" dirty="0" smtClean="0"/>
              <a:t>: 1896</a:t>
            </a:r>
          </a:p>
          <a:p>
            <a:r>
              <a:rPr lang="en-US" b="1" dirty="0" smtClean="0"/>
              <a:t>Based on </a:t>
            </a:r>
            <a:r>
              <a:rPr lang="en-US" dirty="0" smtClean="0"/>
              <a:t>: </a:t>
            </a:r>
            <a:r>
              <a:rPr lang="en-US" dirty="0" err="1" smtClean="0"/>
              <a:t>hering</a:t>
            </a:r>
            <a:r>
              <a:rPr lang="en-US" dirty="0" smtClean="0"/>
              <a:t> guiding symptoms of our MM</a:t>
            </a:r>
          </a:p>
          <a:p>
            <a:r>
              <a:rPr lang="en-US" b="1" dirty="0" smtClean="0"/>
              <a:t>No of remedies </a:t>
            </a:r>
            <a:r>
              <a:rPr lang="en-US" dirty="0" smtClean="0"/>
              <a:t>: 408 ( in repertory)</a:t>
            </a:r>
          </a:p>
          <a:p>
            <a:pPr>
              <a:buNone/>
            </a:pPr>
            <a:r>
              <a:rPr lang="en-US" dirty="0" smtClean="0"/>
              <a:t>     in drug relationship chapter 394 drug </a:t>
            </a:r>
            <a:r>
              <a:rPr lang="en-US" dirty="0" err="1" smtClean="0"/>
              <a:t>grugs</a:t>
            </a:r>
            <a:r>
              <a:rPr lang="en-US" dirty="0" smtClean="0"/>
              <a:t> relationship is mentioned( out of 415 remedies, under 10 remedies no observation given and 11 remedies only cross reference given, so excluding this chapter).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While comparing with </a:t>
            </a:r>
            <a:r>
              <a:rPr lang="en-US" dirty="0" err="1" smtClean="0"/>
              <a:t>hering</a:t>
            </a:r>
            <a:r>
              <a:rPr lang="en-US" dirty="0" smtClean="0"/>
              <a:t> guiding symptoms the remedies which are missing in </a:t>
            </a:r>
            <a:r>
              <a:rPr lang="en-US" dirty="0" err="1" smtClean="0"/>
              <a:t>knerr</a:t>
            </a:r>
            <a:r>
              <a:rPr lang="en-US" dirty="0" smtClean="0"/>
              <a:t> repertory are :</a:t>
            </a:r>
          </a:p>
          <a:p>
            <a:pPr>
              <a:buNone/>
            </a:pPr>
            <a:endParaRPr lang="en-US" dirty="0" smtClean="0"/>
          </a:p>
          <a:p>
            <a:r>
              <a:rPr lang="en-US" dirty="0" smtClean="0"/>
              <a:t>1. Citrus </a:t>
            </a:r>
            <a:r>
              <a:rPr lang="en-US" dirty="0" err="1" smtClean="0"/>
              <a:t>vugaris</a:t>
            </a:r>
            <a:endParaRPr lang="en-US" dirty="0" smtClean="0"/>
          </a:p>
          <a:p>
            <a:r>
              <a:rPr lang="en-US" dirty="0" smtClean="0"/>
              <a:t>2.Iodoformum</a:t>
            </a:r>
          </a:p>
          <a:p>
            <a:r>
              <a:rPr lang="en-US" dirty="0" smtClean="0"/>
              <a:t>3.Uva </a:t>
            </a:r>
            <a:r>
              <a:rPr lang="en-US" dirty="0" err="1" smtClean="0"/>
              <a:t>ursi</a:t>
            </a:r>
            <a:endParaRPr lang="en-US" dirty="0" smtClean="0"/>
          </a:p>
          <a:p>
            <a:r>
              <a:rPr lang="en-US" dirty="0" smtClean="0"/>
              <a:t>4.Eugenia </a:t>
            </a:r>
            <a:r>
              <a:rPr lang="en-US" dirty="0" err="1" smtClean="0"/>
              <a:t>jambosa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224</TotalTime>
  <Words>822</Words>
  <Application>Microsoft Office PowerPoint</Application>
  <PresentationFormat>On-screen Show (4:3)</PresentationFormat>
  <Paragraphs>109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Algerian</vt:lpstr>
      <vt:lpstr>Arial</vt:lpstr>
      <vt:lpstr>Corbel</vt:lpstr>
      <vt:lpstr>Wingdings</vt:lpstr>
      <vt:lpstr>Wingdings 2</vt:lpstr>
      <vt:lpstr>Wingdings 3</vt:lpstr>
      <vt:lpstr>Module</vt:lpstr>
      <vt:lpstr>Dr.SUJA.S.P, M.D.(Hom) Asst.Professor, Department of Repertory Sarada Krishna Homoeopathic Medical College, Kulasekharam.</vt:lpstr>
      <vt:lpstr>PowerPoint Presentation</vt:lpstr>
      <vt:lpstr>PowerPoint Presentation</vt:lpstr>
      <vt:lpstr>PowerPoint Presentation</vt:lpstr>
      <vt:lpstr>PowerPoint Presentation</vt:lpstr>
      <vt:lpstr>PowerPoint Presentation</vt:lpstr>
      <vt:lpstr>PowerPoint Presentation</vt:lpstr>
      <vt:lpstr>Introduction </vt:lpstr>
      <vt:lpstr>PowerPoint Presentation</vt:lpstr>
      <vt:lpstr>PowerPoint Presentation</vt:lpstr>
      <vt:lpstr>PREFACE :   </vt:lpstr>
      <vt:lpstr>PowerPoint Presentation</vt:lpstr>
      <vt:lpstr>PowerPoint Presentation</vt:lpstr>
      <vt:lpstr>Gradation of remedies</vt:lpstr>
      <vt:lpstr>Symbols used </vt:lpstr>
      <vt:lpstr>PowerPoint Presentation</vt:lpstr>
      <vt:lpstr>PowerPoint Presentation</vt:lpstr>
      <vt:lpstr>PowerPoint Presentation</vt:lpstr>
      <vt:lpstr>PowerPoint Presentation</vt:lpstr>
      <vt:lpstr>PowerPoint Presentation</vt:lpstr>
      <vt:lpstr>PowerPoint Presentation</vt:lpstr>
      <vt:lpstr>Chapters :     </vt:lpstr>
      <vt:lpstr>PowerPoint Presentation</vt:lpstr>
      <vt:lpstr>PowerPoint Presentation</vt:lpstr>
      <vt:lpstr>PowerPoint Presentation</vt:lpstr>
      <vt:lpstr>MERITS</vt:lpstr>
      <vt:lpstr>PowerPoint Presentation</vt:lpstr>
      <vt:lpstr>DEMERITS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Thahi</dc:creator>
  <cp:lastModifiedBy>Admin</cp:lastModifiedBy>
  <cp:revision>17</cp:revision>
  <dcterms:created xsi:type="dcterms:W3CDTF">2016-01-03T01:22:49Z</dcterms:created>
  <dcterms:modified xsi:type="dcterms:W3CDTF">2019-12-28T07:41:45Z</dcterms:modified>
</cp:coreProperties>
</file>